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activeX/activeX2.xml" ContentType="application/vnd.ms-office.activeX+xml"/>
  <Override PartName="/ppt/notesSlides/notesSlide7.xml" ContentType="application/vnd.openxmlformats-officedocument.presentationml.notesSlide+xml"/>
  <Override PartName="/ppt/activeX/activeX3.xml" ContentType="application/vnd.ms-office.activeX+xml"/>
  <Override PartName="/ppt/notesSlides/notesSlide8.xml" ContentType="application/vnd.openxmlformats-officedocument.presentationml.notesSlide+xml"/>
  <Override PartName="/ppt/activeX/activeX4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  <p:sldMasterId id="2147483730" r:id="rId3"/>
    <p:sldMasterId id="2147483755" r:id="rId4"/>
    <p:sldMasterId id="2147483723" r:id="rId5"/>
    <p:sldMasterId id="2147483726" r:id="rId6"/>
    <p:sldMasterId id="2147483717" r:id="rId7"/>
    <p:sldMasterId id="2147483739" r:id="rId8"/>
  </p:sldMasterIdLst>
  <p:notesMasterIdLst>
    <p:notesMasterId r:id="rId20"/>
  </p:notesMasterIdLst>
  <p:handoutMasterIdLst>
    <p:handoutMasterId r:id="rId21"/>
  </p:handoutMasterIdLst>
  <p:sldIdLst>
    <p:sldId id="383" r:id="rId9"/>
    <p:sldId id="427" r:id="rId10"/>
    <p:sldId id="365" r:id="rId11"/>
    <p:sldId id="422" r:id="rId12"/>
    <p:sldId id="423" r:id="rId13"/>
    <p:sldId id="424" r:id="rId14"/>
    <p:sldId id="434" r:id="rId15"/>
    <p:sldId id="432" r:id="rId16"/>
    <p:sldId id="433" r:id="rId17"/>
    <p:sldId id="431" r:id="rId18"/>
    <p:sldId id="346" r:id="rId19"/>
  </p:sldIdLst>
  <p:sldSz cx="9144000" cy="5143500" type="screen16x9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 præsentation" id="{A56B454F-24B0-41C0-A5D4-826484027BC3}">
          <p14:sldIdLst>
            <p14:sldId id="383"/>
            <p14:sldId id="427"/>
            <p14:sldId id="365"/>
            <p14:sldId id="422"/>
            <p14:sldId id="423"/>
            <p14:sldId id="424"/>
            <p14:sldId id="434"/>
            <p14:sldId id="432"/>
            <p14:sldId id="433"/>
            <p14:sldId id="431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lla Schärfe" initials="US" lastIdx="9" clrIdx="0">
    <p:extLst>
      <p:ext uri="{19B8F6BF-5375-455C-9EA6-DF929625EA0E}">
        <p15:presenceInfo xmlns:p15="http://schemas.microsoft.com/office/powerpoint/2012/main" userId="S::ULSC@kl.dk::accae55b-ab46-4ca2-b05c-2263f885b8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637"/>
    <a:srgbClr val="B2B2B2"/>
    <a:srgbClr val="EEF0F0"/>
    <a:srgbClr val="00C0AF"/>
    <a:srgbClr val="CFD3D3"/>
    <a:srgbClr val="000000"/>
    <a:srgbClr val="F5F7F7"/>
    <a:srgbClr val="797777"/>
    <a:srgbClr val="828282"/>
    <a:srgbClr val="3E9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90" autoAdjust="0"/>
    <p:restoredTop sz="55814" autoAdjust="0"/>
  </p:normalViewPr>
  <p:slideViewPr>
    <p:cSldViewPr showGuides="1">
      <p:cViewPr varScale="1">
        <p:scale>
          <a:sx n="64" d="100"/>
          <a:sy n="64" d="100"/>
        </p:scale>
        <p:origin x="1522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3156" y="96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commentAuthors" Target="commentAuthor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31854-1468-4438-9FF4-5B0B78E29AE8}" type="datetimeFigureOut">
              <a:rPr lang="da-DK" smtClean="0"/>
              <a:t>12-10-2022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414A-41D3-4921-AC76-0C4EBAB9639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2620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6FB25-F8C4-44E6-96F2-82824314C3AD}" type="datetimeFigureOut">
              <a:rPr lang="da-DK" smtClean="0"/>
              <a:t>12-10-2022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D2DAA-D0F6-47F4-9DDA-2A5D0A9391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593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5195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5805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366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188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2035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da-DK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9066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0136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3522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a-DK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211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3014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290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9173" r="-69" b="43582"/>
          <a:stretch/>
        </p:blipFill>
        <p:spPr bwMode="auto">
          <a:xfrm>
            <a:off x="0" y="-34"/>
            <a:ext cx="9144000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275A0F-6D4C-4149-BD2C-EE21B524E9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323534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mal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6928" y="365699"/>
            <a:ext cx="7347600" cy="5651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4715726" y="1563638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defRPr sz="1500"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[Figur]</a:t>
            </a:r>
          </a:p>
        </p:txBody>
      </p:sp>
      <p:sp>
        <p:nvSpPr>
          <p:cNvPr id="8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20208" y="1203598"/>
            <a:ext cx="3528000" cy="288181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a-DK" dirty="0"/>
              <a:t>&lt;Titel til figur&gt;</a:t>
            </a:r>
          </a:p>
        </p:txBody>
      </p:sp>
      <p:sp>
        <p:nvSpPr>
          <p:cNvPr id="9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903612" y="1203598"/>
            <a:ext cx="3528000" cy="288032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35893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 fig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899592" y="1563637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defRPr sz="1500" i="0" u="none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 1]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6928" y="365699"/>
            <a:ext cx="7347600" cy="5651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1203598"/>
            <a:ext cx="3528000" cy="288034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&lt;Titel til figur 1&gt;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4715726" y="1563638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defRPr sz="1500"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 2]</a:t>
            </a:r>
          </a:p>
        </p:txBody>
      </p:sp>
      <p:sp>
        <p:nvSpPr>
          <p:cNvPr id="8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20208" y="1203598"/>
            <a:ext cx="3528000" cy="288181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a-DK" dirty="0"/>
              <a:t>&lt;Titel til figur 2&gt;</a:t>
            </a:r>
          </a:p>
        </p:txBody>
      </p:sp>
    </p:spTree>
    <p:extLst>
      <p:ext uri="{BB962C8B-B14F-4D97-AF65-F5344CB8AC3E}">
        <p14:creationId xmlns:p14="http://schemas.microsoft.com/office/powerpoint/2010/main" val="1266723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6587AFFE-5A12-452B-BCD1-02220648AC8B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7FD9263-65A4-4386-98E6-198C117645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D75B0194-DCF7-4054-B011-7ACF18D074EE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65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ACF7D16D-ED8C-40EA-8C0E-6DFC571D50D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0778-BEDA-4E0F-AAD1-CD938C37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5B38B60F-EA0F-4B37-BA60-DDA9A36855E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39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foto/halv teks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9">
            <a:extLst>
              <a:ext uri="{FF2B5EF4-FFF2-40B4-BE49-F238E27FC236}">
                <a16:creationId xmlns:a16="http://schemas.microsoft.com/office/drawing/2014/main" id="{46E933D3-0B74-4261-89BC-76CADF699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936" y="438027"/>
            <a:ext cx="367240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D1DA21A4-3E6C-4D10-83F0-C2891D37CF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936" y="1059755"/>
            <a:ext cx="367240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9B03D683-CEAF-4A81-A284-2541F22855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545" y="1635966"/>
            <a:ext cx="3672408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6" name="Pladsholder til billede 2">
            <a:extLst>
              <a:ext uri="{FF2B5EF4-FFF2-40B4-BE49-F238E27FC236}">
                <a16:creationId xmlns:a16="http://schemas.microsoft.com/office/drawing/2014/main" id="{DA473E96-4982-41D1-A14B-E860A56547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3438" y="0"/>
            <a:ext cx="4500562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D92F4B80-E272-4D94-B026-0318701CC4C2}"/>
              </a:ext>
            </a:extLst>
          </p:cNvPr>
          <p:cNvCxnSpPr>
            <a:cxnSpLocks/>
          </p:cNvCxnSpPr>
          <p:nvPr userDrawn="1"/>
        </p:nvCxnSpPr>
        <p:spPr>
          <a:xfrm>
            <a:off x="971601" y="4731003"/>
            <a:ext cx="2088232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5">
            <a:extLst>
              <a:ext uri="{FF2B5EF4-FFF2-40B4-BE49-F238E27FC236}">
                <a16:creationId xmlns:a16="http://schemas.microsoft.com/office/drawing/2014/main" id="{FDE9BDD9-4F86-4953-BF8A-6495ADDBAA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5857" y="4532889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dsholder til diasnummer 5">
            <a:extLst>
              <a:ext uri="{FF2B5EF4-FFF2-40B4-BE49-F238E27FC236}">
                <a16:creationId xmlns:a16="http://schemas.microsoft.com/office/drawing/2014/main" id="{DDEA5085-593A-49C6-8141-3483C6A21987}"/>
              </a:ext>
            </a:extLst>
          </p:cNvPr>
          <p:cNvSpPr txBox="1">
            <a:spLocks/>
          </p:cNvSpPr>
          <p:nvPr userDrawn="1"/>
        </p:nvSpPr>
        <p:spPr>
          <a:xfrm>
            <a:off x="395536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65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foto/halv tekst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2">
            <a:extLst>
              <a:ext uri="{FF2B5EF4-FFF2-40B4-BE49-F238E27FC236}">
                <a16:creationId xmlns:a16="http://schemas.microsoft.com/office/drawing/2014/main" id="{1B9D054B-FEB7-4FCB-BCF2-CE63EF7505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211961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57161DF-B6C1-40E5-9998-285811B81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5398" y="339503"/>
            <a:ext cx="3854133" cy="530114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4A03ECB-958E-4AD9-B4A6-F51C404373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5398" y="961231"/>
            <a:ext cx="3854133" cy="4729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F3D9C666-54DA-4DFD-9850-443774C715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4007" y="1537441"/>
            <a:ext cx="3854132" cy="2995448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B1BF0177-FB75-49C4-91C6-A2BB958473C5}"/>
              </a:ext>
            </a:extLst>
          </p:cNvPr>
          <p:cNvCxnSpPr>
            <a:cxnSpLocks/>
          </p:cNvCxnSpPr>
          <p:nvPr userDrawn="1"/>
        </p:nvCxnSpPr>
        <p:spPr>
          <a:xfrm>
            <a:off x="5220072" y="4803997"/>
            <a:ext cx="2185938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Pladsholder til diasnummer 5">
            <a:extLst>
              <a:ext uri="{FF2B5EF4-FFF2-40B4-BE49-F238E27FC236}">
                <a16:creationId xmlns:a16="http://schemas.microsoft.com/office/drawing/2014/main" id="{71002DAE-37E7-431A-9AB3-5ED2059139B0}"/>
              </a:ext>
            </a:extLst>
          </p:cNvPr>
          <p:cNvSpPr txBox="1">
            <a:spLocks/>
          </p:cNvSpPr>
          <p:nvPr userDrawn="1"/>
        </p:nvSpPr>
        <p:spPr>
          <a:xfrm>
            <a:off x="4644008" y="4666680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4FBB7C4F-7CD8-4A9B-A09E-CA73ED43CC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8344" y="4605883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374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t foto/lid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EF3BE4E0-69F9-4A74-BF69-29F4D33826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54CA04F-58EE-40A3-AC1B-F3F76B84FE03}"/>
              </a:ext>
            </a:extLst>
          </p:cNvPr>
          <p:cNvSpPr/>
          <p:nvPr userDrawn="1"/>
        </p:nvSpPr>
        <p:spPr>
          <a:xfrm>
            <a:off x="5724128" y="0"/>
            <a:ext cx="3419872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9">
            <a:extLst>
              <a:ext uri="{FF2B5EF4-FFF2-40B4-BE49-F238E27FC236}">
                <a16:creationId xmlns:a16="http://schemas.microsoft.com/office/drawing/2014/main" id="{76D38360-3E24-4E72-912D-BEB9589DA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5998" y="339503"/>
            <a:ext cx="2936482" cy="530114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7" name="Pladsholder til tekst 11">
            <a:extLst>
              <a:ext uri="{FF2B5EF4-FFF2-40B4-BE49-F238E27FC236}">
                <a16:creationId xmlns:a16="http://schemas.microsoft.com/office/drawing/2014/main" id="{E4056A7D-3A08-4E50-A709-70C7F2A47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998" y="961231"/>
            <a:ext cx="2936482" cy="4729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7D3A52DB-01F9-44BD-A44E-1400A9972A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4606" y="1537441"/>
            <a:ext cx="2936482" cy="2995448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518B5EB-72BF-4E86-91D1-EF9C115BA0DC}"/>
              </a:ext>
            </a:extLst>
          </p:cNvPr>
          <p:cNvCxnSpPr>
            <a:cxnSpLocks/>
          </p:cNvCxnSpPr>
          <p:nvPr userDrawn="1"/>
        </p:nvCxnSpPr>
        <p:spPr>
          <a:xfrm>
            <a:off x="6380753" y="4803997"/>
            <a:ext cx="1359599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Pladsholder til diasnummer 5">
            <a:extLst>
              <a:ext uri="{FF2B5EF4-FFF2-40B4-BE49-F238E27FC236}">
                <a16:creationId xmlns:a16="http://schemas.microsoft.com/office/drawing/2014/main" id="{ACF5DB18-C406-4BC5-A53D-A7EEE408B69C}"/>
              </a:ext>
            </a:extLst>
          </p:cNvPr>
          <p:cNvSpPr txBox="1">
            <a:spLocks/>
          </p:cNvSpPr>
          <p:nvPr userDrawn="1"/>
        </p:nvSpPr>
        <p:spPr>
          <a:xfrm>
            <a:off x="5866410" y="4640613"/>
            <a:ext cx="505790" cy="3354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z="1000" smtClean="0">
                <a:solidFill>
                  <a:schemeClr val="accent3"/>
                </a:solidFill>
              </a:rPr>
              <a:pPr algn="l"/>
              <a:t>‹nr.›</a:t>
            </a:fld>
            <a:endParaRPr lang="da-DK" sz="1000" dirty="0">
              <a:solidFill>
                <a:schemeClr val="accent3"/>
              </a:solidFill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ACD63B26-B023-4BF0-BA62-D02FC44CAE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6376" y="4605883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12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ud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4066777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øn ud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2297692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 ud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18556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3" b="29932"/>
          <a:stretch/>
        </p:blipFill>
        <p:spPr bwMode="auto">
          <a:xfrm>
            <a:off x="0" y="-34"/>
            <a:ext cx="9144000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275A0F-6D4C-4149-BD2C-EE21B524E9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3197331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med foto ud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539552" y="365699"/>
            <a:ext cx="3529973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987427"/>
            <a:ext cx="3529973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538181" y="1563638"/>
            <a:ext cx="3529763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6" name="Pladsholder til billede 2">
            <a:extLst>
              <a:ext uri="{FF2B5EF4-FFF2-40B4-BE49-F238E27FC236}">
                <a16:creationId xmlns:a16="http://schemas.microsoft.com/office/drawing/2014/main" id="{5473F8F1-6873-4A0C-BD85-3E83B5DB1E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3438" y="0"/>
            <a:ext cx="4500562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138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pikto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6" name="Pladsholder til billede 8"/>
          <p:cNvSpPr>
            <a:spLocks noGrp="1"/>
          </p:cNvSpPr>
          <p:nvPr>
            <p:ph type="pic" sz="quarter" idx="19" hasCustomPrompt="1"/>
          </p:nvPr>
        </p:nvSpPr>
        <p:spPr>
          <a:xfrm>
            <a:off x="909111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909112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1" name="Pladsholder til billede 8"/>
          <p:cNvSpPr>
            <a:spLocks noGrp="1"/>
          </p:cNvSpPr>
          <p:nvPr>
            <p:ph type="pic" sz="quarter" idx="22" hasCustomPrompt="1"/>
          </p:nvPr>
        </p:nvSpPr>
        <p:spPr>
          <a:xfrm>
            <a:off x="5364088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3" name="Pladsholder til tekst 3"/>
          <p:cNvSpPr>
            <a:spLocks noGrp="1"/>
          </p:cNvSpPr>
          <p:nvPr>
            <p:ph type="body" sz="quarter" idx="23" hasCustomPrompt="1"/>
          </p:nvPr>
        </p:nvSpPr>
        <p:spPr>
          <a:xfrm>
            <a:off x="5364089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3311783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pikto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909112" y="1419622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24" hasCustomPrompt="1"/>
          </p:nvPr>
        </p:nvSpPr>
        <p:spPr>
          <a:xfrm>
            <a:off x="899592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9" name="Pladsholder til billede 3"/>
          <p:cNvSpPr>
            <a:spLocks noGrp="1"/>
          </p:cNvSpPr>
          <p:nvPr>
            <p:ph type="pic" sz="quarter" idx="25" hasCustomPrompt="1"/>
          </p:nvPr>
        </p:nvSpPr>
        <p:spPr>
          <a:xfrm>
            <a:off x="3402000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26" hasCustomPrompt="1"/>
          </p:nvPr>
        </p:nvSpPr>
        <p:spPr>
          <a:xfrm>
            <a:off x="5898624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27" hasCustomPrompt="1"/>
          </p:nvPr>
        </p:nvSpPr>
        <p:spPr>
          <a:xfrm>
            <a:off x="3402000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5" name="Pladsholder til tekst 3"/>
          <p:cNvSpPr>
            <a:spLocks noGrp="1"/>
          </p:cNvSpPr>
          <p:nvPr>
            <p:ph type="body" sz="quarter" idx="28" hasCustomPrompt="1"/>
          </p:nvPr>
        </p:nvSpPr>
        <p:spPr>
          <a:xfrm>
            <a:off x="5940152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1518184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pikto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6" name="Pladsholder til billede 8"/>
          <p:cNvSpPr>
            <a:spLocks noGrp="1"/>
          </p:cNvSpPr>
          <p:nvPr>
            <p:ph type="pic" sz="quarter" idx="19" hasCustomPrompt="1"/>
          </p:nvPr>
        </p:nvSpPr>
        <p:spPr>
          <a:xfrm>
            <a:off x="909111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909112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1" name="Pladsholder til billede 8"/>
          <p:cNvSpPr>
            <a:spLocks noGrp="1"/>
          </p:cNvSpPr>
          <p:nvPr>
            <p:ph type="pic" sz="quarter" idx="22" hasCustomPrompt="1"/>
          </p:nvPr>
        </p:nvSpPr>
        <p:spPr>
          <a:xfrm>
            <a:off x="5364088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3" name="Pladsholder til tekst 3"/>
          <p:cNvSpPr>
            <a:spLocks noGrp="1"/>
          </p:cNvSpPr>
          <p:nvPr>
            <p:ph type="body" sz="quarter" idx="23" hasCustomPrompt="1"/>
          </p:nvPr>
        </p:nvSpPr>
        <p:spPr>
          <a:xfrm>
            <a:off x="5364089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531118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pikto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24" hasCustomPrompt="1"/>
          </p:nvPr>
        </p:nvSpPr>
        <p:spPr>
          <a:xfrm>
            <a:off x="899592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9" name="Pladsholder til billede 3"/>
          <p:cNvSpPr>
            <a:spLocks noGrp="1"/>
          </p:cNvSpPr>
          <p:nvPr>
            <p:ph type="pic" sz="quarter" idx="25" hasCustomPrompt="1"/>
          </p:nvPr>
        </p:nvSpPr>
        <p:spPr>
          <a:xfrm>
            <a:off x="3402000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26" hasCustomPrompt="1"/>
          </p:nvPr>
        </p:nvSpPr>
        <p:spPr>
          <a:xfrm>
            <a:off x="5898624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1CC55E30-A1F1-4B2C-A73A-68408C7CA4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9112" y="1419622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7D4122BE-2F56-47EB-9C26-0F7A2BD202D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02000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FC180877-A3CA-400B-AEE7-BB7C9960D2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40152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327049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0B3DFD0B-749E-45D7-B477-AC7BE92983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2886786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D4343AE6-792B-4B81-8F12-110F28A9FD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831976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854B3C96-9C8F-4051-A564-B1C27193AB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831976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støvet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687C0C15-D9F8-4774-928C-77B6BD7FA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2204032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b rød/br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3BCFEBF9-F8ED-4AF2-8ED0-EE9CC4D624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73236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31106" r="-69" b="28898"/>
          <a:stretch/>
        </p:blipFill>
        <p:spPr bwMode="auto">
          <a:xfrm>
            <a:off x="0" y="0"/>
            <a:ext cx="9144000" cy="24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168045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B09C0682-6540-475C-A8A3-5F81BCF255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814672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B833267F-DD08-4629-BB44-B6ABA55F6F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161914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0 - indsæt se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D9E88C63-6596-4FCF-87EC-386C562453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69DAE934-ECEC-4C74-BE0C-EAA3D7A61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95C234B-6969-49A7-B4F3-140AB08D8FA5}"/>
              </a:ext>
            </a:extLst>
          </p:cNvPr>
          <p:cNvSpPr txBox="1"/>
          <p:nvPr userDrawn="1"/>
        </p:nvSpPr>
        <p:spPr>
          <a:xfrm>
            <a:off x="-2412776" y="0"/>
            <a:ext cx="2271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Indsæt sidefod fra inspirationsslides – da den ikke kommer med når foto hentes ind</a:t>
            </a:r>
          </a:p>
        </p:txBody>
      </p:sp>
    </p:spTree>
    <p:extLst>
      <p:ext uri="{BB962C8B-B14F-4D97-AF65-F5344CB8AC3E}">
        <p14:creationId xmlns:p14="http://schemas.microsoft.com/office/powerpoint/2010/main" val="875149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C401E398-4690-47D1-9D2A-A98F5308B0B8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59B2A29F-1D4B-4817-BC23-03D087D51A1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48A6991-BF22-496F-B5F2-DF87EC42CA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20DAC6B-46EE-4223-9C59-AA265D50DDF3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bg1"/>
                </a:solidFill>
              </a:rPr>
              <a:t>Foto: Rahbek Media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27F3447-77B2-465E-9C15-72163924F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117743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9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EE8D57B8-F384-4083-B50B-E6A0A23BF4E4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056F8B70-E8C3-43EE-8AE5-5354E889B874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9FDCBB9-6B87-481D-8FF3-98F5BD0563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F673C2F0-1816-4569-A78E-8B78181D5DE7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bg1"/>
                </a:solidFill>
              </a:rPr>
              <a:t>Foto: Stefan Grage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A6C36018-8C21-454E-AA2E-A8FDC1CDA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119607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F6CAC99-A1DC-4544-85BB-70C4C9F0EA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E75AE486-8E8D-4836-B33D-CE8466AA92F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B0F1C46E-AB2E-4918-96AF-771A465564BA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E3AEE1A-8AF4-4B6D-9249-1F4541A6BA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DF929E5-B638-43CF-BF18-9D44CB99B4A1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Steven </a:t>
            </a:r>
            <a:r>
              <a:rPr lang="da-DK" sz="900" dirty="0" err="1">
                <a:solidFill>
                  <a:schemeClr val="tx1"/>
                </a:solidFill>
              </a:rPr>
              <a:t>Lasry</a:t>
            </a:r>
            <a:endParaRPr lang="da-DK" sz="900" dirty="0">
              <a:solidFill>
                <a:schemeClr val="tx1"/>
              </a:solidFill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90B63-C3B0-4270-9890-3264E1B95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694224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b="7809"/>
          <a:stretch/>
        </p:blipFill>
        <p:spPr>
          <a:xfrm>
            <a:off x="-1" y="-452587"/>
            <a:ext cx="9150215" cy="5596087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0C32291F-1019-418A-AF48-25A17EAFEB88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E1849129-C5BA-42B7-BBCA-3C9B75CFD731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8A2D280-5DE5-46DC-B371-C21FB41A6F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00759D6-E66E-42BD-89D3-C36CB81F1FF7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Yangfan </a:t>
            </a:r>
            <a:r>
              <a:rPr lang="da-DK" sz="900" dirty="0" err="1">
                <a:solidFill>
                  <a:schemeClr val="tx1"/>
                </a:solidFill>
              </a:rPr>
              <a:t>Xiao</a:t>
            </a:r>
            <a:endParaRPr lang="da-DK" sz="900" dirty="0">
              <a:solidFill>
                <a:schemeClr val="tx1"/>
              </a:solidFill>
            </a:endParaRP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0B10D321-9BE8-41B0-B2D0-925EE96DD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2180377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1" b="357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C4E4B494-43A6-4709-8CF4-C0DA47267024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0DB13FE4-BA4E-4850-A599-1B03D2912BEA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5151DB-C212-46DF-ABBB-1CCA888860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A4F879D-EDA9-483B-A56F-7ABAE6F3C0ED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Nikolaj Peter Rathmann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87355253-3C5A-4A85-B757-B92E71909E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152393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1" b="296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47C7002A-5DC9-459C-AEF1-B60278E06F1F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C8E3C20C-0CC8-4CAC-8908-1C8F97FFDC01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B0B2EAF-0B1A-458B-A19C-27136ACBCD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35BFCFFB-E48D-4C1E-8406-379B29AE5BFB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</a:t>
            </a:r>
            <a:r>
              <a:rPr lang="da-DK" sz="900" dirty="0" err="1">
                <a:solidFill>
                  <a:schemeClr val="tx1"/>
                </a:solidFill>
              </a:rPr>
              <a:t>Kaiison</a:t>
            </a:r>
            <a:endParaRPr lang="da-DK" sz="900" dirty="0">
              <a:solidFill>
                <a:schemeClr val="tx1"/>
              </a:solidFill>
            </a:endParaRPr>
          </a:p>
        </p:txBody>
      </p:sp>
      <p:sp>
        <p:nvSpPr>
          <p:cNvPr id="8" name="Titel 9">
            <a:extLst>
              <a:ext uri="{FF2B5EF4-FFF2-40B4-BE49-F238E27FC236}">
                <a16:creationId xmlns:a16="http://schemas.microsoft.com/office/drawing/2014/main" id="{C4002545-E2E7-4B85-83F6-442AB87B9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711" y="1131590"/>
            <a:ext cx="6195909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72659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4" b="33755"/>
          <a:stretch/>
        </p:blipFill>
        <p:spPr bwMode="auto">
          <a:xfrm>
            <a:off x="0" y="-1"/>
            <a:ext cx="9144000" cy="24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67806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9" b="38730"/>
          <a:stretch/>
        </p:blipFill>
        <p:spPr bwMode="auto">
          <a:xfrm>
            <a:off x="0" y="0"/>
            <a:ext cx="9144000" cy="24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116128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 - indsæt se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0691DB0-2B8D-4B5E-977F-D1B560AEA2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20638" y="-6052"/>
            <a:ext cx="9172576" cy="2433638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260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7 - int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EF7CCC8-FE3A-4C68-A21B-2A9FB418CC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DDD0FD9D-EDA4-4092-B060-628C6DB23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47E00CD-7426-48CC-8CF2-01ECFBA89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1B6523E-F224-42C7-9579-5CD7673BA5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101844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ACF7D16D-ED8C-40EA-8C0E-6DFC571D50D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0778-BEDA-4E0F-AAD1-CD938C37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5B38B60F-EA0F-4B37-BA60-DDA9A36855E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76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d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 rIns="0"/>
          <a:lstStyle>
            <a:lvl1pPr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 1]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1203598"/>
            <a:ext cx="7348038" cy="288034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&lt;Titel til figur 1&gt;</a:t>
            </a:r>
          </a:p>
        </p:txBody>
      </p:sp>
    </p:spTree>
    <p:extLst>
      <p:ext uri="{BB962C8B-B14F-4D97-AF65-F5344CB8AC3E}">
        <p14:creationId xmlns:p14="http://schemas.microsoft.com/office/powerpoint/2010/main" val="57111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17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5" r:id="rId2"/>
    <p:sldLayoutId id="2147483707" r:id="rId3"/>
    <p:sldLayoutId id="2147483737" r:id="rId4"/>
    <p:sldLayoutId id="2147483738" r:id="rId5"/>
    <p:sldLayoutId id="2147483736" r:id="rId6"/>
    <p:sldLayoutId id="2147483709" r:id="rId7"/>
    <p:sldLayoutId id="2147483759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Lige forbindelse 12"/>
          <p:cNvCxnSpPr>
            <a:cxnSpLocks/>
          </p:cNvCxnSpPr>
          <p:nvPr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Pladsholder til diasnummer 5"/>
          <p:cNvSpPr txBox="1">
            <a:spLocks/>
          </p:cNvSpPr>
          <p:nvPr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1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9" r:id="rId2"/>
    <p:sldLayoutId id="214748371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84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34" r:id="rId2"/>
    <p:sldLayoutId id="2147483750" r:id="rId3"/>
    <p:sldLayoutId id="2147483751" r:id="rId4"/>
    <p:sldLayoutId id="214748375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98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6" r:id="rId2"/>
    <p:sldLayoutId id="2147483757" r:id="rId3"/>
    <p:sldLayoutId id="21474837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DEA9B0F1-7256-48E1-950A-1A1E845294A9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9FA1E7A9-2700-42EE-8634-D5F583F94C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CCD04342-414F-479A-BA08-A8A172F3802D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5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iasnummer 5">
            <a:extLst>
              <a:ext uri="{FF2B5EF4-FFF2-40B4-BE49-F238E27FC236}">
                <a16:creationId xmlns:a16="http://schemas.microsoft.com/office/drawing/2014/main" id="{EB8B60F0-45B4-4490-B2B6-9144BDEDF66E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4A8D8C7-24F4-442A-81C4-98E739EA41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5800E91D-50F8-4CFA-ABB4-023125FCA11E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79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iasnummer 5">
            <a:extLst>
              <a:ext uri="{FF2B5EF4-FFF2-40B4-BE49-F238E27FC236}">
                <a16:creationId xmlns:a16="http://schemas.microsoft.com/office/drawing/2014/main" id="{995B703B-FF96-4FBB-B47A-3F9AF04376BB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B597C65-23FB-4C2A-A9CB-7C9061EC76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2911F23F-3475-4DF9-9244-ECDF80CCD77D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60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2" r:id="rId2"/>
    <p:sldLayoutId id="2147483721" r:id="rId3"/>
    <p:sldLayoutId id="2147483748" r:id="rId4"/>
    <p:sldLayoutId id="2147483741" r:id="rId5"/>
    <p:sldLayoutId id="2147483742" r:id="rId6"/>
    <p:sldLayoutId id="2147483749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6EE20416-4466-4CB6-81C3-58E3E899B257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F1BC88E-E47E-499F-8197-68D5856F73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6CEDADF9-5D96-4D33-B32A-771D74F821AD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8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0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D71671F-AB6E-4A69-8F90-4539614B3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11. </a:t>
            </a:r>
            <a:r>
              <a:rPr lang="da-DK" dirty="0"/>
              <a:t>o</a:t>
            </a:r>
            <a:r>
              <a:rPr lang="da-DK" dirty="0" smtClean="0"/>
              <a:t>ktober 2022</a:t>
            </a:r>
            <a:endParaRPr lang="da-DK" dirty="0"/>
          </a:p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D65ADD7-9830-454A-92F0-511B57F0B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27784" y="2716213"/>
            <a:ext cx="6336704" cy="575618"/>
          </a:xfrm>
        </p:spPr>
        <p:txBody>
          <a:bodyPr/>
          <a:lstStyle/>
          <a:p>
            <a:pPr algn="l"/>
            <a:r>
              <a:rPr lang="da-DK" dirty="0" smtClean="0"/>
              <a:t>Præsentation af den kommende tilsynsvejledning   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75ED784-1D64-4697-BFC7-F69D756EC4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95936" y="3794993"/>
            <a:ext cx="4895652" cy="720973"/>
          </a:xfrm>
        </p:spPr>
        <p:txBody>
          <a:bodyPr/>
          <a:lstStyle/>
          <a:p>
            <a:r>
              <a:rPr lang="da-DK" dirty="0" smtClean="0"/>
              <a:t>Christian Grell/Rita Munk</a:t>
            </a:r>
            <a:endParaRPr lang="da-DK" dirty="0"/>
          </a:p>
          <a:p>
            <a:r>
              <a:rPr lang="da-DK" dirty="0"/>
              <a:t>Kontor for Almene Boliger &amp; Byfornyelse </a:t>
            </a:r>
          </a:p>
        </p:txBody>
      </p:sp>
    </p:spTree>
    <p:extLst>
      <p:ext uri="{BB962C8B-B14F-4D97-AF65-F5344CB8AC3E}">
        <p14:creationId xmlns:p14="http://schemas.microsoft.com/office/powerpoint/2010/main" val="40409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627534"/>
            <a:ext cx="3096344" cy="3744416"/>
          </a:xfrm>
          <a:prstGeom prst="rect">
            <a:avLst/>
          </a:prstGeom>
        </p:spPr>
      </p:pic>
      <p:sp>
        <p:nvSpPr>
          <p:cNvPr id="20" name="Tekstfelt 19"/>
          <p:cNvSpPr txBox="1"/>
          <p:nvPr/>
        </p:nvSpPr>
        <p:spPr>
          <a:xfrm>
            <a:off x="323528" y="1779662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Den videre proces</a:t>
            </a:r>
            <a:endParaRPr lang="da-DK" dirty="0"/>
          </a:p>
        </p:txBody>
      </p:sp>
      <p:sp>
        <p:nvSpPr>
          <p:cNvPr id="2" name="Tekstfelt 1"/>
          <p:cNvSpPr txBox="1"/>
          <p:nvPr/>
        </p:nvSpPr>
        <p:spPr>
          <a:xfrm>
            <a:off x="971600" y="1059582"/>
            <a:ext cx="6120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Høring hos KL og BL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Evt. møde med en kreds af repræsentative kommuner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Færdiggøres og lægges på styrelsens </a:t>
            </a:r>
            <a:r>
              <a:rPr lang="da-DK" dirty="0"/>
              <a:t>hjemmeside</a:t>
            </a:r>
          </a:p>
          <a:p>
            <a:pPr marL="0"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682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>
            <a:extLst>
              <a:ext uri="{FF2B5EF4-FFF2-40B4-BE49-F238E27FC236}">
                <a16:creationId xmlns:a16="http://schemas.microsoft.com/office/drawing/2014/main" id="{B5EC2038-6BBA-4BA5-973A-5F058CD270F3}"/>
              </a:ext>
            </a:extLst>
          </p:cNvPr>
          <p:cNvSpPr txBox="1">
            <a:spLocks/>
          </p:cNvSpPr>
          <p:nvPr/>
        </p:nvSpPr>
        <p:spPr>
          <a:xfrm>
            <a:off x="1160608" y="2249555"/>
            <a:ext cx="6858000" cy="1241425"/>
          </a:xfrm>
          <a:prstGeom prst="rect">
            <a:avLst/>
          </a:prstGeom>
        </p:spPr>
        <p:txBody>
          <a:bodyPr lIns="0" rIns="0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6B6A72D-62F9-4E89-90E7-3599E57C8AC9}"/>
              </a:ext>
            </a:extLst>
          </p:cNvPr>
          <p:cNvSpPr/>
          <p:nvPr/>
        </p:nvSpPr>
        <p:spPr>
          <a:xfrm>
            <a:off x="1043608" y="1491630"/>
            <a:ext cx="7200000" cy="234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66700" dist="279400" dir="5400000" algn="t" rotWithShape="0">
              <a:prstClr val="black">
                <a:alpha val="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488680A7-2DDE-4874-B6C5-516E4BE1D3DC}"/>
              </a:ext>
            </a:extLst>
          </p:cNvPr>
          <p:cNvCxnSpPr/>
          <p:nvPr/>
        </p:nvCxnSpPr>
        <p:spPr>
          <a:xfrm>
            <a:off x="3564536" y="2451494"/>
            <a:ext cx="0" cy="36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670F1015-641C-41FB-95C0-15D803BB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652" y="1491630"/>
            <a:ext cx="270000" cy="540000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AADEF3E4-7B8A-472B-A416-E03012B5C87F}"/>
              </a:ext>
            </a:extLst>
          </p:cNvPr>
          <p:cNvSpPr txBox="1"/>
          <p:nvPr/>
        </p:nvSpPr>
        <p:spPr>
          <a:xfrm>
            <a:off x="3761608" y="2384430"/>
            <a:ext cx="2148043" cy="507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l" defTabSz="342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10000"/>
              <a:buFont typeface="Wingdings" panose="05000000000000000000" pitchFamily="2" charset="2"/>
              <a:buNone/>
            </a:pPr>
            <a:r>
              <a:rPr lang="da-DK" sz="30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Spørgsmål?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E33D46BB-082B-4F9F-8042-197179653F64}"/>
              </a:ext>
            </a:extLst>
          </p:cNvPr>
          <p:cNvSpPr/>
          <p:nvPr/>
        </p:nvSpPr>
        <p:spPr>
          <a:xfrm>
            <a:off x="900392" y="1491630"/>
            <a:ext cx="7343216" cy="2340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378196B5-61C1-448D-9A39-04481531D1B0}"/>
              </a:ext>
            </a:extLst>
          </p:cNvPr>
          <p:cNvSpPr txBox="1"/>
          <p:nvPr/>
        </p:nvSpPr>
        <p:spPr>
          <a:xfrm>
            <a:off x="2123728" y="2387610"/>
            <a:ext cx="396044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ctr" defTabSz="342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10000"/>
              <a:buFont typeface="Wingdings" panose="05000000000000000000" pitchFamily="2" charset="2"/>
              <a:buNone/>
            </a:pPr>
            <a:r>
              <a:rPr lang="da-DK" sz="3600" kern="12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 og</a:t>
            </a:r>
          </a:p>
          <a:p>
            <a:pPr marL="0" lvl="0" indent="0" algn="ctr" defTabSz="342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10000"/>
              <a:buFont typeface="Wingdings" panose="05000000000000000000" pitchFamily="2" charset="2"/>
              <a:buNone/>
            </a:pPr>
            <a:r>
              <a:rPr lang="da-DK" sz="3600" kern="12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spørgsmål</a:t>
            </a:r>
            <a:r>
              <a:rPr lang="da-DK" sz="3000" kern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E825A975-E3AD-44DB-ABF2-4483A5F2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652" y="1491630"/>
            <a:ext cx="27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FB01D-F54C-49A4-AC01-CD3B97A1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92" y="483518"/>
            <a:ext cx="7348038" cy="565175"/>
          </a:xfrm>
        </p:spPr>
        <p:txBody>
          <a:bodyPr/>
          <a:lstStyle/>
          <a:p>
            <a:r>
              <a:rPr lang="da-DK" dirty="0" smtClean="0"/>
              <a:t>Formål med en tilsynsvejledning</a:t>
            </a:r>
            <a:endParaRPr lang="da-DK" dirty="0"/>
          </a:p>
        </p:txBody>
      </p:sp>
      <p:sp>
        <p:nvSpPr>
          <p:cNvPr id="23" name="Tekstfelt 22"/>
          <p:cNvSpPr txBox="1"/>
          <p:nvPr/>
        </p:nvSpPr>
        <p:spPr>
          <a:xfrm>
            <a:off x="971601" y="3579862"/>
            <a:ext cx="15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Skabe overblik </a:t>
            </a:r>
            <a:endParaRPr lang="da-DK" dirty="0"/>
          </a:p>
        </p:txBody>
      </p:sp>
      <p:sp>
        <p:nvSpPr>
          <p:cNvPr id="32" name="Tekstfelt 31"/>
          <p:cNvSpPr txBox="1"/>
          <p:nvPr/>
        </p:nvSpPr>
        <p:spPr>
          <a:xfrm>
            <a:off x="3635896" y="35798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Samle</a:t>
            </a:r>
            <a:endParaRPr lang="da-DK" dirty="0"/>
          </a:p>
        </p:txBody>
      </p:sp>
      <p:pic>
        <p:nvPicPr>
          <p:cNvPr id="38" name="Billede 37" descr="Paraplyer med tryk - Paraply - BL GRAPHICS - farve ikke angivet ...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99" y="1955633"/>
            <a:ext cx="1529586" cy="1415546"/>
          </a:xfrm>
          <a:prstGeom prst="rect">
            <a:avLst/>
          </a:prstGeom>
        </p:spPr>
      </p:pic>
      <p:pic>
        <p:nvPicPr>
          <p:cNvPr id="39" name="Billede 38" descr="Colourful Umbrella And Man Free Stock Photo - Public Domain Pictur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633" y="1955633"/>
            <a:ext cx="1512168" cy="141554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0" name="Tekstfelt 39"/>
          <p:cNvSpPr txBox="1"/>
          <p:nvPr/>
        </p:nvSpPr>
        <p:spPr>
          <a:xfrm>
            <a:off x="7155579" y="3579862"/>
            <a:ext cx="1988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700" dirty="0" smtClean="0"/>
              <a:t>Sikre et tilstrækkeligt tilsyn</a:t>
            </a:r>
            <a:endParaRPr lang="da-DK" sz="1700" dirty="0"/>
          </a:p>
        </p:txBody>
      </p:sp>
      <p:pic>
        <p:nvPicPr>
          <p:cNvPr id="41" name="Billede 40" descr="Bakgrundsbilder : blomma, röd, paraply 5760x3840 - - 55964 - Fina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955634"/>
            <a:ext cx="1512168" cy="1415545"/>
          </a:xfrm>
          <a:prstGeom prst="rect">
            <a:avLst/>
          </a:prstGeom>
        </p:spPr>
      </p:pic>
      <p:sp>
        <p:nvSpPr>
          <p:cNvPr id="43" name="Tekstfelt 42"/>
          <p:cNvSpPr txBox="1"/>
          <p:nvPr/>
        </p:nvSpPr>
        <p:spPr>
          <a:xfrm>
            <a:off x="5148064" y="3579862"/>
            <a:ext cx="18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Bistå tilsynets sagsbehandling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51870" y="1955633"/>
            <a:ext cx="1440160" cy="1440160"/>
          </a:xfrm>
          <a:prstGeom prst="rect">
            <a:avLst/>
          </a:prstGeom>
          <a:solidFill>
            <a:srgbClr val="9B2637"/>
          </a:solidFill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139" y="1948156"/>
            <a:ext cx="1575622" cy="156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23778-797F-4114-9E35-B2135611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5699"/>
            <a:ext cx="7924102" cy="565175"/>
          </a:xfrm>
        </p:spPr>
        <p:txBody>
          <a:bodyPr/>
          <a:lstStyle/>
          <a:p>
            <a:r>
              <a:rPr lang="da-DK" dirty="0" smtClean="0"/>
              <a:t>Skabe overblik ved at samle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323528" y="930874"/>
            <a:ext cx="6408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har samlet tilsynsforpligtelserne fra love og bekendtgørelser på almenboligområdet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tilsyn forstås her i bred forstand – pligten til at gennemføre legalitetskontrollen og pligten til at gennemføre styringsdialogen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vejledningens del I om legalitetskontrollen som er ny - og del II er genoptryk af vejledning om styring af den almene boligsektor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pic>
        <p:nvPicPr>
          <p:cNvPr id="23" name="Billede 22" descr="Gratis arkivbilde av fargerik, klar, mange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2240" y="365699"/>
            <a:ext cx="2411760" cy="39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/>
          <p:cNvSpPr txBox="1"/>
          <p:nvPr/>
        </p:nvSpPr>
        <p:spPr>
          <a:xfrm>
            <a:off x="755576" y="1131590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giver </a:t>
            </a:r>
            <a:r>
              <a:rPr lang="da-DK" dirty="0"/>
              <a:t>bud på håndtering af kommunens mange </a:t>
            </a:r>
            <a:r>
              <a:rPr lang="da-DK" dirty="0" smtClean="0"/>
              <a:t>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gennemgår de forskellige tilsynsområder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afgrænser indhold i et tilsyn – legalitetstilsyn og skøn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gennemgår mulige reaktioner og deres anvendelsesområde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1510"/>
            <a:ext cx="2232248" cy="396044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Bistå tilsynet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84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23778-797F-4114-9E35-B2135611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Sikre et tilstrækkeligt tilsyn ved at forventningsafstemme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755576" y="1347614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Afklare omfanget af et tilstrækkeligt tilsyn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Opdeler tilsynet i håndterebare opgaver – klassisk tilsyn, godkendelser, styringsdialog og tvister</a:t>
            </a:r>
          </a:p>
          <a:p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Hjælper nye medarbejdere med at tilrette tilsynsarbejdet – trin for trin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Gennemgår kommunens mulige reaktioner på overtrædelser    </a:t>
            </a:r>
          </a:p>
          <a:p>
            <a:r>
              <a:rPr lang="da-DK" dirty="0"/>
              <a:t> </a:t>
            </a:r>
            <a:r>
              <a:rPr lang="da-DK" dirty="0" smtClean="0"/>
              <a:t>  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99542"/>
            <a:ext cx="208823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/>
          <p:cNvSpPr txBox="1"/>
          <p:nvPr/>
        </p:nvSpPr>
        <p:spPr>
          <a:xfrm>
            <a:off x="611560" y="894747"/>
            <a:ext cx="4752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600" dirty="0" smtClean="0"/>
          </a:p>
          <a:p>
            <a:endParaRPr lang="da-DK" sz="1600" dirty="0" smtClean="0"/>
          </a:p>
          <a:p>
            <a:r>
              <a:rPr lang="da-DK" sz="1600" dirty="0" smtClean="0"/>
              <a:t>Hvornår begynder en tilsynssag?</a:t>
            </a:r>
          </a:p>
          <a:p>
            <a:endParaRPr lang="da-DK" sz="16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tilfældigt kendskab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periodisk tilsyn</a:t>
            </a:r>
          </a:p>
          <a:p>
            <a:endParaRPr lang="da-DK" sz="1600" dirty="0" smtClean="0"/>
          </a:p>
          <a:p>
            <a:pPr lvl="1"/>
            <a:endParaRPr lang="da-DK" sz="1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11510"/>
            <a:ext cx="7348038" cy="565175"/>
          </a:xfrm>
        </p:spPr>
        <p:txBody>
          <a:bodyPr/>
          <a:lstStyle/>
          <a:p>
            <a:r>
              <a:rPr lang="da-DK" dirty="0" smtClean="0"/>
              <a:t>Vejledningens indhold</a:t>
            </a:r>
            <a:endParaRPr lang="da-DK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47" name="Image1" r:id="rId2" imgW="754560" imgH="914400"/>
        </mc:Choice>
        <mc:Fallback>
          <p:control name="Image1" r:id="rId2" imgW="754560" imgH="914400">
            <p:pic>
              <p:nvPicPr>
                <p:cNvPr id="2" name="Image1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43999" y="3312615"/>
                  <a:ext cx="756591" cy="9144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544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/>
          <p:cNvSpPr txBox="1"/>
          <p:nvPr/>
        </p:nvSpPr>
        <p:spPr>
          <a:xfrm>
            <a:off x="611560" y="894747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da-DK" sz="1600" dirty="0" smtClean="0"/>
          </a:p>
          <a:p>
            <a:endParaRPr lang="da-DK" sz="1600" dirty="0" smtClean="0"/>
          </a:p>
          <a:p>
            <a:r>
              <a:rPr lang="da-DK" sz="1600" dirty="0" smtClean="0"/>
              <a:t>Udvalgte tilsynsområder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tilsyn med økonomien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tilsyn med organisationen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tilsyn med udlejning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tilsyn med bygninger</a:t>
            </a:r>
          </a:p>
          <a:p>
            <a:pPr lvl="1"/>
            <a:endParaRPr lang="da-DK" sz="16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da-DK" sz="1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11510"/>
            <a:ext cx="7348038" cy="565175"/>
          </a:xfrm>
        </p:spPr>
        <p:txBody>
          <a:bodyPr/>
          <a:lstStyle/>
          <a:p>
            <a:r>
              <a:rPr lang="da-DK" dirty="0" smtClean="0"/>
              <a:t>Vejledningens indhold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5" y="734281"/>
            <a:ext cx="4104455" cy="349273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42" name="Image1" r:id="rId2" imgW="754560" imgH="914400"/>
        </mc:Choice>
        <mc:Fallback>
          <p:control name="Image1" r:id="rId2" imgW="754560" imgH="914400">
            <p:pic>
              <p:nvPicPr>
                <p:cNvPr id="2" name="Image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43999" y="3312615"/>
                  <a:ext cx="756591" cy="9144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41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/>
          <p:cNvSpPr txBox="1"/>
          <p:nvPr/>
        </p:nvSpPr>
        <p:spPr>
          <a:xfrm>
            <a:off x="611560" y="915566"/>
            <a:ext cx="47525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dirty="0" smtClean="0"/>
              <a:t>Kommunens roller </a:t>
            </a:r>
            <a:r>
              <a:rPr lang="da-DK" sz="1600" dirty="0"/>
              <a:t>ift. en </a:t>
            </a:r>
            <a:r>
              <a:rPr lang="da-DK" sz="1600" dirty="0" smtClean="0"/>
              <a:t>boligorganisation:</a:t>
            </a:r>
          </a:p>
          <a:p>
            <a:endParaRPr lang="da-DK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som tilsynsmyndighed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da-DK" sz="16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som </a:t>
            </a:r>
            <a:r>
              <a:rPr lang="da-DK" sz="1600" dirty="0"/>
              <a:t>godkendende </a:t>
            </a:r>
            <a:r>
              <a:rPr lang="da-DK" sz="1600" dirty="0" smtClean="0"/>
              <a:t>myndighed</a:t>
            </a:r>
          </a:p>
          <a:p>
            <a:pPr lvl="1"/>
            <a:endParaRPr lang="da-DK" sz="16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som den myndighed, der afgør tvister mellem de beboerdemokratiske organer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da-DK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som samarbejdspartner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da-DK" sz="1600" dirty="0" smtClean="0"/>
          </a:p>
          <a:p>
            <a:pPr lvl="1"/>
            <a:endParaRPr lang="da-DK" sz="1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11510"/>
            <a:ext cx="7348038" cy="565175"/>
          </a:xfrm>
        </p:spPr>
        <p:txBody>
          <a:bodyPr/>
          <a:lstStyle/>
          <a:p>
            <a:r>
              <a:rPr lang="da-DK" dirty="0" smtClean="0"/>
              <a:t>Vejledningens indhold</a:t>
            </a:r>
            <a:endParaRPr lang="da-DK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05" name="Image1" r:id="rId2" imgW="754560" imgH="914400"/>
        </mc:Choice>
        <mc:Fallback>
          <p:control name="Image1" r:id="rId2" imgW="754560" imgH="914400">
            <p:pic>
              <p:nvPicPr>
                <p:cNvPr id="2" name="Image1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43999" y="3312615"/>
                  <a:ext cx="756591" cy="9144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5441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felt 19"/>
          <p:cNvSpPr txBox="1"/>
          <p:nvPr/>
        </p:nvSpPr>
        <p:spPr>
          <a:xfrm>
            <a:off x="611560" y="915566"/>
            <a:ext cx="47525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dirty="0" smtClean="0"/>
              <a:t>Kommunens reaktionsmuligheder</a:t>
            </a:r>
          </a:p>
          <a:p>
            <a:endParaRPr lang="da-DK" sz="1600" dirty="0"/>
          </a:p>
          <a:p>
            <a:r>
              <a:rPr lang="da-DK" sz="1600" dirty="0" smtClean="0"/>
              <a:t>Ikke-lovregulerede reaktioner:</a:t>
            </a:r>
            <a:endParaRPr lang="da-DK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dialog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kritik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henstilling</a:t>
            </a:r>
          </a:p>
          <a:p>
            <a:endParaRPr lang="da-DK" sz="1600" dirty="0" smtClean="0"/>
          </a:p>
          <a:p>
            <a:r>
              <a:rPr lang="da-DK" sz="1600" dirty="0" smtClean="0"/>
              <a:t>Lovregulerede reaktioner:</a:t>
            </a:r>
            <a:endParaRPr lang="da-DK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forlange </a:t>
            </a:r>
            <a:r>
              <a:rPr lang="da-DK" sz="1600" dirty="0"/>
              <a:t>udlevering af </a:t>
            </a:r>
            <a:r>
              <a:rPr lang="da-DK" sz="1600" dirty="0" smtClean="0"/>
              <a:t>oplysninger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forlange erklæring fra revisor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påbud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indsætte </a:t>
            </a:r>
            <a:r>
              <a:rPr lang="da-DK" sz="1600" dirty="0" smtClean="0"/>
              <a:t>forretningsfører</a:t>
            </a:r>
            <a:endParaRPr lang="da-DK" sz="1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11510"/>
            <a:ext cx="7348038" cy="565175"/>
          </a:xfrm>
        </p:spPr>
        <p:txBody>
          <a:bodyPr/>
          <a:lstStyle/>
          <a:p>
            <a:r>
              <a:rPr lang="da-DK" dirty="0" smtClean="0"/>
              <a:t>Vejledningens indhold</a:t>
            </a:r>
            <a:endParaRPr lang="da-DK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28" name="Image1" r:id="rId2" imgW="754560" imgH="914400"/>
        </mc:Choice>
        <mc:Fallback>
          <p:control name="Image1" r:id="rId2" imgW="754560" imgH="914400">
            <p:pic>
              <p:nvPicPr>
                <p:cNvPr id="2" name="Image1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43999" y="3312615"/>
                  <a:ext cx="756591" cy="9144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870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rside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gurer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kst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 uden footer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iktogrammer [grå]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iktogrammer 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auseslides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Foto pauseslides/nyt emne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7425</TotalTime>
  <Words>293</Words>
  <Application>Microsoft Office PowerPoint</Application>
  <PresentationFormat>Skærmshow (16:9)</PresentationFormat>
  <Paragraphs>99</Paragraphs>
  <Slides>11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8</vt:i4>
      </vt:variant>
      <vt:variant>
        <vt:lpstr>Slidetitler</vt:lpstr>
      </vt:variant>
      <vt:variant>
        <vt:i4>11</vt:i4>
      </vt:variant>
    </vt:vector>
  </HeadingPairs>
  <TitlesOfParts>
    <vt:vector size="25" baseType="lpstr">
      <vt:lpstr>Arail</vt:lpstr>
      <vt:lpstr>Arial</vt:lpstr>
      <vt:lpstr>Calibri</vt:lpstr>
      <vt:lpstr>Georgia</vt:lpstr>
      <vt:lpstr>Segoe UI</vt:lpstr>
      <vt:lpstr>Wingdings</vt:lpstr>
      <vt:lpstr>Forside</vt:lpstr>
      <vt:lpstr>Figurer</vt:lpstr>
      <vt:lpstr>Tekst</vt:lpstr>
      <vt:lpstr>Slides uden footer</vt:lpstr>
      <vt:lpstr>Piktogrammer [grå]</vt:lpstr>
      <vt:lpstr>Piktogrammer </vt:lpstr>
      <vt:lpstr>Pauseslides</vt:lpstr>
      <vt:lpstr>Foto pauseslides/nyt emne</vt:lpstr>
      <vt:lpstr>PowerPoint-præsentation</vt:lpstr>
      <vt:lpstr>Formål med en tilsynsvejledning</vt:lpstr>
      <vt:lpstr>Skabe overblik ved at samle  </vt:lpstr>
      <vt:lpstr>Bistå tilsynet   </vt:lpstr>
      <vt:lpstr>Sikre et tilstrækkeligt tilsyn ved at forventningsafstemme</vt:lpstr>
      <vt:lpstr>Vejledningens indhold</vt:lpstr>
      <vt:lpstr>Vejledningens indhold</vt:lpstr>
      <vt:lpstr>Vejledningens indhold</vt:lpstr>
      <vt:lpstr>Vejledningens indhold</vt:lpstr>
      <vt:lpstr>Den videre proces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Skabelonen</dc:title>
  <dc:creator>Camilla Severin Madsen</dc:creator>
  <cp:lastModifiedBy>Rita Morthorst Munk</cp:lastModifiedBy>
  <cp:revision>382</cp:revision>
  <cp:lastPrinted>2022-10-10T11:46:37Z</cp:lastPrinted>
  <dcterms:created xsi:type="dcterms:W3CDTF">2019-08-02T08:18:56Z</dcterms:created>
  <dcterms:modified xsi:type="dcterms:W3CDTF">2022-10-12T12:38:24Z</dcterms:modified>
</cp:coreProperties>
</file>